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59" r:id="rId5"/>
    <p:sldId id="260" r:id="rId6"/>
    <p:sldId id="262" r:id="rId7"/>
    <p:sldId id="261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18" autoAdjust="0"/>
    <p:restoredTop sz="94660"/>
  </p:normalViewPr>
  <p:slideViewPr>
    <p:cSldViewPr snapToGrid="0" snapToObjects="1">
      <p:cViewPr>
        <p:scale>
          <a:sx n="99" d="100"/>
          <a:sy n="99" d="100"/>
        </p:scale>
        <p:origin x="-104" y="-4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10/4/13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10/4/13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10/4/13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10/4/13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10/4/13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10/4/13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10/4/13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10/4/13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3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3schools.com/html/tryit.asp?filename=tryhtml5_input_type_color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3schools.com/html/html5_form_input_types.asp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HTML Forms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Chapter </a:t>
            </a:r>
            <a:r>
              <a:rPr lang="en-US" sz="3200" dirty="0" smtClean="0"/>
              <a:t>9 </a:t>
            </a:r>
            <a:r>
              <a:rPr lang="en-US" sz="3200" dirty="0" err="1" smtClean="0"/>
              <a:t>pp</a:t>
            </a:r>
            <a:r>
              <a:rPr lang="en-US" sz="3200" dirty="0" smtClean="0"/>
              <a:t> 147-180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7217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199" y="914399"/>
            <a:ext cx="6508377" cy="2221523"/>
          </a:xfrm>
        </p:spPr>
        <p:txBody>
          <a:bodyPr/>
          <a:lstStyle/>
          <a:p>
            <a:r>
              <a:rPr lang="en-US" dirty="0" smtClean="0"/>
              <a:t>Content </a:t>
            </a:r>
            <a:br>
              <a:rPr lang="en-US" dirty="0" smtClean="0"/>
            </a:br>
            <a:r>
              <a:rPr lang="en-US" dirty="0" smtClean="0"/>
              <a:t>specific </a:t>
            </a:r>
            <a:br>
              <a:rPr lang="en-US" dirty="0" smtClean="0"/>
            </a:br>
            <a:r>
              <a:rPr lang="en-US" dirty="0" smtClean="0"/>
              <a:t>inputs</a:t>
            </a:r>
            <a:endParaRPr lang="en-US" dirty="0"/>
          </a:p>
        </p:txBody>
      </p:sp>
      <p:pic>
        <p:nvPicPr>
          <p:cNvPr id="2" name="Picture 1" descr="Screen Shot 2013-09-30 at 10.10.2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7154" y="1747715"/>
            <a:ext cx="3302000" cy="500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504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Datalists</a:t>
            </a:r>
            <a:endParaRPr lang="en-US" dirty="0"/>
          </a:p>
        </p:txBody>
      </p:sp>
      <p:pic>
        <p:nvPicPr>
          <p:cNvPr id="3" name="Picture 2" descr="Screen Shot 2013-09-30 at 10.11.3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831" y="2406650"/>
            <a:ext cx="5130800" cy="2552700"/>
          </a:xfrm>
          <a:prstGeom prst="rect">
            <a:avLst/>
          </a:prstGeom>
        </p:spPr>
      </p:pic>
      <p:pic>
        <p:nvPicPr>
          <p:cNvPr id="4" name="Picture 3" descr="Screen Shot 2013-09-30 at 10.11.4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2615" y="4743938"/>
            <a:ext cx="558800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377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Buttons</a:t>
            </a:r>
            <a:endParaRPr lang="en-US" dirty="0"/>
          </a:p>
        </p:txBody>
      </p:sp>
      <p:pic>
        <p:nvPicPr>
          <p:cNvPr id="3" name="Picture 2" descr="Screen Shot 2013-09-30 at 10.12.3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738" y="2355362"/>
            <a:ext cx="3911600" cy="1854200"/>
          </a:xfrm>
          <a:prstGeom prst="rect">
            <a:avLst/>
          </a:prstGeom>
        </p:spPr>
      </p:pic>
      <p:pic>
        <p:nvPicPr>
          <p:cNvPr id="4" name="Picture 3" descr="Screen Shot 2013-09-30 at 10.12.44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388" y="4023946"/>
            <a:ext cx="39243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176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Radio buttons</a:t>
            </a:r>
            <a:endParaRPr lang="en-US" dirty="0"/>
          </a:p>
        </p:txBody>
      </p:sp>
      <p:pic>
        <p:nvPicPr>
          <p:cNvPr id="4" name="Picture 3" descr="Screen Shot 2013-09-30 at 10.14.1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2267438"/>
            <a:ext cx="7100666" cy="2070100"/>
          </a:xfrm>
          <a:prstGeom prst="rect">
            <a:avLst/>
          </a:prstGeom>
        </p:spPr>
      </p:pic>
      <p:pic>
        <p:nvPicPr>
          <p:cNvPr id="5" name="Picture 4" descr="Screen Shot 2013-09-30 at 10.14.28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527" y="4479193"/>
            <a:ext cx="2197100" cy="215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65051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Pull-down or Drop-down menus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Uses two HTML tags</a:t>
            </a:r>
          </a:p>
          <a:p>
            <a:pPr lvl="1"/>
            <a:r>
              <a:rPr lang="en-US" sz="3200" b="1" dirty="0" smtClean="0"/>
              <a:t>&lt;select&gt;</a:t>
            </a:r>
          </a:p>
          <a:p>
            <a:pPr lvl="1"/>
            <a:r>
              <a:rPr lang="en-US" sz="3200" b="1" dirty="0" smtClean="0"/>
              <a:t>&lt;option&gt;</a:t>
            </a:r>
          </a:p>
          <a:p>
            <a:pPr marL="0" indent="0">
              <a:buNone/>
            </a:pPr>
            <a:r>
              <a:rPr lang="en-US" sz="2100" dirty="0">
                <a:latin typeface="Courier New"/>
                <a:cs typeface="Courier New"/>
              </a:rPr>
              <a:t>&lt;select&gt;</a:t>
            </a:r>
          </a:p>
          <a:p>
            <a:pPr marL="0" indent="0">
              <a:buNone/>
            </a:pPr>
            <a:r>
              <a:rPr lang="en-US" sz="2100" dirty="0">
                <a:latin typeface="Courier New"/>
                <a:cs typeface="Courier New"/>
              </a:rPr>
              <a:t>  &lt;</a:t>
            </a:r>
            <a:r>
              <a:rPr lang="en-US" sz="2100" dirty="0" smtClean="0">
                <a:latin typeface="Courier New"/>
                <a:cs typeface="Courier New"/>
              </a:rPr>
              <a:t>option&gt;</a:t>
            </a:r>
            <a:r>
              <a:rPr lang="en-US" sz="2100" dirty="0">
                <a:latin typeface="Courier New"/>
                <a:cs typeface="Courier New"/>
              </a:rPr>
              <a:t>Volvo&lt;/option&gt;</a:t>
            </a:r>
          </a:p>
          <a:p>
            <a:pPr marL="0" indent="0">
              <a:buNone/>
            </a:pPr>
            <a:r>
              <a:rPr lang="en-US" sz="2100" dirty="0">
                <a:latin typeface="Courier New"/>
                <a:cs typeface="Courier New"/>
              </a:rPr>
              <a:t>  &lt;</a:t>
            </a:r>
            <a:r>
              <a:rPr lang="en-US" sz="2100" dirty="0" smtClean="0">
                <a:latin typeface="Courier New"/>
                <a:cs typeface="Courier New"/>
              </a:rPr>
              <a:t>option&gt;</a:t>
            </a:r>
            <a:r>
              <a:rPr lang="en-US" sz="2100" dirty="0">
                <a:latin typeface="Courier New"/>
                <a:cs typeface="Courier New"/>
              </a:rPr>
              <a:t>Saab&lt;/option&gt;</a:t>
            </a:r>
          </a:p>
          <a:p>
            <a:pPr marL="0" indent="0">
              <a:buNone/>
            </a:pPr>
            <a:r>
              <a:rPr lang="en-US" sz="2100" dirty="0">
                <a:latin typeface="Courier New"/>
                <a:cs typeface="Courier New"/>
              </a:rPr>
              <a:t>  &lt;</a:t>
            </a:r>
            <a:r>
              <a:rPr lang="en-US" sz="2100" dirty="0" smtClean="0">
                <a:latin typeface="Courier New"/>
                <a:cs typeface="Courier New"/>
              </a:rPr>
              <a:t>option&gt;</a:t>
            </a:r>
            <a:r>
              <a:rPr lang="en-US" sz="2100" dirty="0">
                <a:latin typeface="Courier New"/>
                <a:cs typeface="Courier New"/>
              </a:rPr>
              <a:t>Opel&lt;/option&gt;</a:t>
            </a:r>
          </a:p>
          <a:p>
            <a:pPr marL="0" indent="0">
              <a:buNone/>
            </a:pPr>
            <a:r>
              <a:rPr lang="en-US" sz="2100" dirty="0">
                <a:latin typeface="Courier New"/>
                <a:cs typeface="Courier New"/>
              </a:rPr>
              <a:t>  &lt;</a:t>
            </a:r>
            <a:r>
              <a:rPr lang="en-US" sz="2100" dirty="0" smtClean="0">
                <a:latin typeface="Courier New"/>
                <a:cs typeface="Courier New"/>
              </a:rPr>
              <a:t>option&gt;</a:t>
            </a:r>
            <a:r>
              <a:rPr lang="en-US" sz="2100" dirty="0">
                <a:latin typeface="Courier New"/>
                <a:cs typeface="Courier New"/>
              </a:rPr>
              <a:t>Audi&lt;/option&gt;</a:t>
            </a:r>
          </a:p>
          <a:p>
            <a:pPr marL="0" indent="0">
              <a:buNone/>
            </a:pPr>
            <a:r>
              <a:rPr lang="en-US" sz="2100" dirty="0">
                <a:latin typeface="Courier New"/>
                <a:cs typeface="Courier New"/>
              </a:rPr>
              <a:t>&lt;/select&gt;</a:t>
            </a:r>
          </a:p>
        </p:txBody>
      </p:sp>
      <p:pic>
        <p:nvPicPr>
          <p:cNvPr id="5" name="Picture 4" descr="Screen Shot 2013-10-04 at 9.23.08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9520" y="2731308"/>
            <a:ext cx="2348536" cy="2294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1060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section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sz="2800" b="1" dirty="0" smtClean="0"/>
              <a:t>size</a:t>
            </a:r>
            <a:r>
              <a:rPr lang="en-US" sz="2800" dirty="0" smtClean="0"/>
              <a:t> </a:t>
            </a:r>
            <a:r>
              <a:rPr lang="en-US" dirty="0" smtClean="0"/>
              <a:t>attribute changes the drop-down to a scrollable menu</a:t>
            </a:r>
          </a:p>
          <a:p>
            <a:r>
              <a:rPr lang="en-US" dirty="0" smtClean="0"/>
              <a:t>The </a:t>
            </a:r>
            <a:r>
              <a:rPr lang="en-US" sz="2400" b="1" dirty="0" smtClean="0"/>
              <a:t>multiple</a:t>
            </a:r>
            <a:r>
              <a:rPr lang="en-US" sz="2400" dirty="0" smtClean="0"/>
              <a:t> </a:t>
            </a:r>
            <a:r>
              <a:rPr lang="en-US" dirty="0" smtClean="0"/>
              <a:t>attribute lets you select more than one option (hold the SHIFT or CTRL key)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816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section options</a:t>
            </a:r>
            <a:endParaRPr lang="en-US" dirty="0"/>
          </a:p>
        </p:txBody>
      </p:sp>
      <p:pic>
        <p:nvPicPr>
          <p:cNvPr id="8" name="Picture 7" descr="Screen Shot 2013-10-04 at 9.29.01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83" y="2667971"/>
            <a:ext cx="6286500" cy="2514600"/>
          </a:xfrm>
          <a:prstGeom prst="rect">
            <a:avLst/>
          </a:prstGeom>
        </p:spPr>
      </p:pic>
      <p:pic>
        <p:nvPicPr>
          <p:cNvPr id="7" name="Picture 6" descr="Screen Shot 2013-10-04 at 9.28.55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029" y="4388821"/>
            <a:ext cx="2184400" cy="158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76617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 Grouping</a:t>
            </a:r>
            <a:endParaRPr lang="en-US" dirty="0"/>
          </a:p>
        </p:txBody>
      </p:sp>
      <p:pic>
        <p:nvPicPr>
          <p:cNvPr id="7" name="Picture 6" descr="Screen Shot 2013-10-04 at 9.46.5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305" y="2560659"/>
            <a:ext cx="4699000" cy="2857500"/>
          </a:xfrm>
          <a:prstGeom prst="rect">
            <a:avLst/>
          </a:prstGeom>
        </p:spPr>
      </p:pic>
      <p:pic>
        <p:nvPicPr>
          <p:cNvPr id="8" name="Picture 7" descr="Screen Shot 2013-10-04 at 9.46.43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7595" y="3346179"/>
            <a:ext cx="21336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8840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529560"/>
            <a:ext cx="6508377" cy="1143000"/>
          </a:xfrm>
        </p:spPr>
        <p:txBody>
          <a:bodyPr/>
          <a:lstStyle/>
          <a:p>
            <a:r>
              <a:rPr lang="en-US" dirty="0" smtClean="0"/>
              <a:t>File Select (Browse)</a:t>
            </a:r>
            <a:endParaRPr lang="en-US" dirty="0"/>
          </a:p>
        </p:txBody>
      </p:sp>
      <p:pic>
        <p:nvPicPr>
          <p:cNvPr id="5" name="Picture 4" descr="Screen Shot 2013-10-04 at 9.48.4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39" y="2143533"/>
            <a:ext cx="7772400" cy="1536700"/>
          </a:xfrm>
          <a:prstGeom prst="rect">
            <a:avLst/>
          </a:prstGeom>
        </p:spPr>
      </p:pic>
      <p:pic>
        <p:nvPicPr>
          <p:cNvPr id="6" name="Picture 5" descr="Screen Shot 2013-10-04 at 9.49.02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39" y="3550893"/>
            <a:ext cx="7543800" cy="27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0614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5 </a:t>
            </a:r>
            <a:br>
              <a:rPr lang="en-US" dirty="0" smtClean="0"/>
            </a:br>
            <a:r>
              <a:rPr lang="en-US" dirty="0" smtClean="0"/>
              <a:t>&lt;input type=“color”…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http://www.w3schools.com/html/tryit.asp?filename=</a:t>
            </a:r>
            <a:r>
              <a:rPr lang="en-US" dirty="0" smtClean="0">
                <a:hlinkClick r:id="rId2"/>
              </a:rPr>
              <a:t>tryhtml5_input_type_color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534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3-09-30 at 9.39.3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161" y="0"/>
            <a:ext cx="54920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4431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5</a:t>
            </a:r>
            <a:br>
              <a:rPr lang="en-US" dirty="0" smtClean="0"/>
            </a:br>
            <a:r>
              <a:rPr lang="en-US" dirty="0" smtClean="0"/>
              <a:t>Date and Time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199" y="2209800"/>
            <a:ext cx="4571841" cy="1548711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http://www.w3schools.com/html/</a:t>
            </a:r>
            <a:r>
              <a:rPr lang="en-US" dirty="0" smtClean="0">
                <a:hlinkClick r:id="rId2"/>
              </a:rPr>
              <a:t>html5_form_input_types.asp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creen Shot 2013-10-04 at 9.52.38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8900" y="0"/>
            <a:ext cx="3975100" cy="6654800"/>
          </a:xfrm>
          <a:prstGeom prst="rect">
            <a:avLst/>
          </a:prstGeom>
        </p:spPr>
      </p:pic>
      <p:pic>
        <p:nvPicPr>
          <p:cNvPr id="5" name="Picture 4" descr="Screen Shot 2013-10-04 at 9.56.29 A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3644151"/>
            <a:ext cx="4318000" cy="276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8117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5</a:t>
            </a:r>
            <a:br>
              <a:rPr lang="en-US" dirty="0" smtClean="0"/>
            </a:br>
            <a:r>
              <a:rPr lang="en-US" dirty="0" smtClean="0"/>
              <a:t>Chapter 10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Scalable Vector Graphics</a:t>
            </a:r>
          </a:p>
          <a:p>
            <a:r>
              <a:rPr lang="en-US" dirty="0"/>
              <a:t>http://www.w3schools.com/</a:t>
            </a:r>
            <a:r>
              <a:rPr lang="en-US" dirty="0" err="1"/>
              <a:t>svg</a:t>
            </a:r>
            <a:r>
              <a:rPr lang="en-US" dirty="0"/>
              <a:t>/</a:t>
            </a:r>
            <a:r>
              <a:rPr lang="en-US"/>
              <a:t>svg_rect.asp</a:t>
            </a:r>
          </a:p>
        </p:txBody>
      </p:sp>
    </p:spTree>
    <p:extLst>
      <p:ext uri="{BB962C8B-B14F-4D97-AF65-F5344CB8AC3E}">
        <p14:creationId xmlns:p14="http://schemas.microsoft.com/office/powerpoint/2010/main" val="3083562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199" y="342900"/>
            <a:ext cx="6508377" cy="1143000"/>
          </a:xfrm>
        </p:spPr>
        <p:txBody>
          <a:bodyPr/>
          <a:lstStyle/>
          <a:p>
            <a:r>
              <a:rPr lang="en-US" dirty="0" smtClean="0"/>
              <a:t>Basic Form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199" y="1636194"/>
            <a:ext cx="8420804" cy="44899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/>
              <a:t>form </a:t>
            </a:r>
            <a:r>
              <a:rPr lang="en-US" b="1" dirty="0">
                <a:solidFill>
                  <a:srgbClr val="E94A00"/>
                </a:solidFill>
              </a:rPr>
              <a:t>action="/</a:t>
            </a:r>
            <a:r>
              <a:rPr lang="en-US" b="1" dirty="0" err="1">
                <a:solidFill>
                  <a:srgbClr val="E94A00"/>
                </a:solidFill>
              </a:rPr>
              <a:t>mailinglist.php</a:t>
            </a:r>
            <a:r>
              <a:rPr lang="en-US" b="1" dirty="0">
                <a:solidFill>
                  <a:srgbClr val="E94A00"/>
                </a:solidFill>
              </a:rPr>
              <a:t>" </a:t>
            </a:r>
            <a:r>
              <a:rPr lang="en-US" dirty="0"/>
              <a:t>method="</a:t>
            </a:r>
            <a:r>
              <a:rPr lang="en-US" dirty="0" smtClean="0"/>
              <a:t>post”&gt;</a:t>
            </a:r>
            <a:br>
              <a:rPr lang="en-US" dirty="0" smtClean="0"/>
            </a:br>
            <a:r>
              <a:rPr lang="en-US" dirty="0" smtClean="0"/>
              <a:t>&lt;</a:t>
            </a:r>
            <a:r>
              <a:rPr lang="en-US" dirty="0" err="1"/>
              <a:t>fieldset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     &lt;</a:t>
            </a:r>
            <a:r>
              <a:rPr lang="en-US" dirty="0"/>
              <a:t>legend&gt;Join our email list&lt;/legend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&lt;</a:t>
            </a:r>
            <a:r>
              <a:rPr lang="en-US" dirty="0"/>
              <a:t>label for="</a:t>
            </a:r>
            <a:r>
              <a:rPr lang="en-US" b="1" dirty="0" err="1">
                <a:solidFill>
                  <a:srgbClr val="000090"/>
                </a:solidFill>
              </a:rPr>
              <a:t>firstlast</a:t>
            </a:r>
            <a:r>
              <a:rPr lang="en-US" dirty="0"/>
              <a:t>"&gt;Name:&lt;/label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     &lt;</a:t>
            </a:r>
            <a:r>
              <a:rPr lang="en-US" dirty="0"/>
              <a:t>input type="text" </a:t>
            </a:r>
            <a:r>
              <a:rPr lang="en-US" b="1" dirty="0">
                <a:solidFill>
                  <a:srgbClr val="E94A00"/>
                </a:solidFill>
              </a:rPr>
              <a:t>name="</a:t>
            </a:r>
            <a:r>
              <a:rPr lang="en-US" b="1" dirty="0" smtClean="0">
                <a:solidFill>
                  <a:srgbClr val="E94A00"/>
                </a:solidFill>
              </a:rPr>
              <a:t>username</a:t>
            </a:r>
            <a:r>
              <a:rPr lang="en-US" dirty="0" smtClean="0"/>
              <a:t>” id</a:t>
            </a:r>
            <a:r>
              <a:rPr lang="en-US" dirty="0"/>
              <a:t>=</a:t>
            </a:r>
            <a:r>
              <a:rPr lang="en-US" dirty="0" smtClean="0"/>
              <a:t>"</a:t>
            </a:r>
            <a:r>
              <a:rPr lang="en-US" b="1" dirty="0" err="1">
                <a:solidFill>
                  <a:srgbClr val="000090"/>
                </a:solidFill>
              </a:rPr>
              <a:t>firstlast</a:t>
            </a:r>
            <a:r>
              <a:rPr lang="en-US" dirty="0" smtClean="0"/>
              <a:t>”&gt;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&lt;</a:t>
            </a:r>
            <a:r>
              <a:rPr lang="en-US" dirty="0"/>
              <a:t>label for=</a:t>
            </a:r>
            <a:r>
              <a:rPr lang="en-US" dirty="0" smtClean="0"/>
              <a:t>"</a:t>
            </a:r>
            <a:r>
              <a:rPr lang="en-US" b="1" dirty="0" smtClean="0">
                <a:solidFill>
                  <a:srgbClr val="000090"/>
                </a:solidFill>
              </a:rPr>
              <a:t>email</a:t>
            </a:r>
            <a:r>
              <a:rPr lang="en-US" dirty="0" smtClean="0"/>
              <a:t>"</a:t>
            </a:r>
            <a:r>
              <a:rPr lang="en-US" dirty="0"/>
              <a:t>&gt;Email:&lt;/label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     &lt;</a:t>
            </a:r>
            <a:r>
              <a:rPr lang="en-US" dirty="0"/>
              <a:t>input type="text" </a:t>
            </a:r>
            <a:r>
              <a:rPr lang="en-US" b="1" dirty="0">
                <a:solidFill>
                  <a:schemeClr val="accent3"/>
                </a:solidFill>
              </a:rPr>
              <a:t>name="email"</a:t>
            </a:r>
            <a:r>
              <a:rPr lang="en-US" dirty="0"/>
              <a:t> id=</a:t>
            </a:r>
            <a:r>
              <a:rPr lang="en-US" dirty="0" smtClean="0"/>
              <a:t>"</a:t>
            </a:r>
            <a:r>
              <a:rPr lang="en-US" b="1" dirty="0">
                <a:solidFill>
                  <a:srgbClr val="000090"/>
                </a:solidFill>
              </a:rPr>
              <a:t>email</a:t>
            </a:r>
            <a:r>
              <a:rPr lang="en-US" dirty="0" smtClean="0"/>
              <a:t>”&gt;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 &lt;</a:t>
            </a:r>
            <a:r>
              <a:rPr lang="en-US" dirty="0"/>
              <a:t>input type="submit" value="</a:t>
            </a:r>
            <a:r>
              <a:rPr lang="en-US" dirty="0" smtClean="0"/>
              <a:t>Submit”&gt;</a:t>
            </a:r>
            <a:br>
              <a:rPr lang="en-US" dirty="0" smtClean="0"/>
            </a:br>
            <a:r>
              <a:rPr lang="en-US" dirty="0" smtClean="0"/>
              <a:t>&lt;</a:t>
            </a:r>
            <a:r>
              <a:rPr lang="en-US" dirty="0"/>
              <a:t>/</a:t>
            </a:r>
            <a:r>
              <a:rPr lang="en-US" dirty="0" err="1"/>
              <a:t>fieldset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&lt;</a:t>
            </a:r>
            <a:r>
              <a:rPr lang="en-US" dirty="0"/>
              <a:t>/form&gt;</a:t>
            </a:r>
          </a:p>
        </p:txBody>
      </p:sp>
    </p:spTree>
    <p:extLst>
      <p:ext uri="{BB962C8B-B14F-4D97-AF65-F5344CB8AC3E}">
        <p14:creationId xmlns:p14="http://schemas.microsoft.com/office/powerpoint/2010/main" val="2384923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Server-side Scripting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PHP</a:t>
            </a:r>
            <a:r>
              <a:rPr lang="en-US" dirty="0"/>
              <a:t> (.</a:t>
            </a:r>
            <a:r>
              <a:rPr lang="en-US" dirty="0" err="1"/>
              <a:t>php</a:t>
            </a:r>
            <a:r>
              <a:rPr lang="en-US" dirty="0"/>
              <a:t>)  </a:t>
            </a:r>
            <a:r>
              <a:rPr lang="en-US" dirty="0" smtClean="0"/>
              <a:t>open </a:t>
            </a:r>
            <a:r>
              <a:rPr lang="en-US" dirty="0"/>
              <a:t>source scripting </a:t>
            </a:r>
            <a:r>
              <a:rPr lang="en-US" dirty="0" smtClean="0"/>
              <a:t>language that comes with the </a:t>
            </a:r>
            <a:r>
              <a:rPr lang="en-US" dirty="0"/>
              <a:t>Apache web server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Microsoft’s </a:t>
            </a:r>
            <a:r>
              <a:rPr lang="en-US" b="1" dirty="0"/>
              <a:t>ASP.NET</a:t>
            </a:r>
            <a:r>
              <a:rPr lang="en-US" dirty="0"/>
              <a:t> (Active Server Pages) (.asp) </a:t>
            </a:r>
            <a:r>
              <a:rPr lang="en-US" dirty="0" smtClean="0"/>
              <a:t>comes with Internet </a:t>
            </a:r>
            <a:r>
              <a:rPr lang="en-US" dirty="0"/>
              <a:t>Information Server (IIS)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 smtClean="0"/>
              <a:t>Ruby </a:t>
            </a:r>
            <a:r>
              <a:rPr lang="en-US" b="1" dirty="0"/>
              <a:t>on </a:t>
            </a:r>
            <a:r>
              <a:rPr lang="en-US" b="1" dirty="0" smtClean="0"/>
              <a:t>Rails: </a:t>
            </a:r>
            <a:r>
              <a:rPr lang="en-US" dirty="0" smtClean="0"/>
              <a:t>programming </a:t>
            </a:r>
            <a:r>
              <a:rPr lang="en-US" dirty="0"/>
              <a:t>language that is used with the </a:t>
            </a:r>
            <a:r>
              <a:rPr lang="en-US" dirty="0" smtClean="0"/>
              <a:t>Rails </a:t>
            </a:r>
            <a:r>
              <a:rPr lang="en-US" dirty="0"/>
              <a:t>platform. Many popular web applications are built with it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 err="1" smtClean="0"/>
              <a:t>JavaServer</a:t>
            </a:r>
            <a:r>
              <a:rPr lang="en-US" b="1" dirty="0" smtClean="0"/>
              <a:t> </a:t>
            </a:r>
            <a:r>
              <a:rPr lang="en-US" b="1" dirty="0"/>
              <a:t>Pages (.</a:t>
            </a:r>
            <a:r>
              <a:rPr lang="en-US" b="1" dirty="0" err="1"/>
              <a:t>jsp</a:t>
            </a:r>
            <a:r>
              <a:rPr lang="en-US" b="1" dirty="0"/>
              <a:t>) </a:t>
            </a:r>
            <a:r>
              <a:rPr lang="en-US" dirty="0"/>
              <a:t>is a Java-based technology similar to ASP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 smtClean="0"/>
              <a:t>Python</a:t>
            </a:r>
            <a:r>
              <a:rPr lang="en-US" dirty="0" smtClean="0"/>
              <a:t> </a:t>
            </a:r>
            <a:r>
              <a:rPr lang="en-US" dirty="0"/>
              <a:t>is </a:t>
            </a:r>
            <a:r>
              <a:rPr lang="en-US" dirty="0" smtClean="0"/>
              <a:t>another </a:t>
            </a:r>
            <a:r>
              <a:rPr lang="en-US" dirty="0"/>
              <a:t>popular scripting </a:t>
            </a:r>
            <a:r>
              <a:rPr lang="en-US" dirty="0" smtClean="0"/>
              <a:t>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766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method</a:t>
            </a:r>
            <a:r>
              <a:rPr lang="en-US" dirty="0" smtClean="0"/>
              <a:t> attribute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259" y="2540105"/>
            <a:ext cx="6508377" cy="1258612"/>
          </a:xfrm>
        </p:spPr>
        <p:txBody>
          <a:bodyPr/>
          <a:lstStyle/>
          <a:p>
            <a:r>
              <a:rPr lang="en-US" dirty="0" smtClean="0"/>
              <a:t>method=“</a:t>
            </a:r>
            <a:r>
              <a:rPr lang="en-US" b="1" dirty="0" smtClean="0">
                <a:solidFill>
                  <a:schemeClr val="accent4"/>
                </a:solidFill>
              </a:rPr>
              <a:t>get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Passes form data via the URL</a:t>
            </a:r>
            <a:endParaRPr lang="en-US" dirty="0"/>
          </a:p>
        </p:txBody>
      </p:sp>
      <p:pic>
        <p:nvPicPr>
          <p:cNvPr id="6" name="Picture 5" descr="Screen Shot 2013-09-30 at 9.47.1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577" y="4050439"/>
            <a:ext cx="4191000" cy="711200"/>
          </a:xfrm>
          <a:prstGeom prst="rect">
            <a:avLst/>
          </a:prstGeom>
        </p:spPr>
      </p:pic>
      <p:pic>
        <p:nvPicPr>
          <p:cNvPr id="7" name="Picture 6" descr="Screen Shot 2013-09-30 at 9.47.20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291" y="5124959"/>
            <a:ext cx="6819900" cy="482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18918" y="3798717"/>
            <a:ext cx="136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Form Data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882358" y="4794945"/>
            <a:ext cx="582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URL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9158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name </a:t>
            </a:r>
            <a:r>
              <a:rPr lang="en-US" dirty="0" smtClean="0"/>
              <a:t>attribute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method=“</a:t>
            </a:r>
            <a:r>
              <a:rPr lang="en-US" b="1" dirty="0" smtClean="0">
                <a:solidFill>
                  <a:schemeClr val="accent4"/>
                </a:solidFill>
              </a:rPr>
              <a:t>post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Passes form data “inside” the http request</a:t>
            </a:r>
          </a:p>
          <a:p>
            <a:r>
              <a:rPr lang="en-US" dirty="0" smtClean="0"/>
              <a:t>Only the server can see the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325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 smtClean="0"/>
              <a:t>name</a:t>
            </a:r>
            <a:r>
              <a:rPr lang="en-US" dirty="0" smtClean="0"/>
              <a:t> attribute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&lt;</a:t>
            </a:r>
            <a:r>
              <a:rPr lang="en-US" dirty="0" err="1"/>
              <a:t>textarea</a:t>
            </a:r>
            <a:r>
              <a:rPr lang="en-US" dirty="0"/>
              <a:t> </a:t>
            </a:r>
            <a:r>
              <a:rPr lang="en-US" b="1" dirty="0">
                <a:solidFill>
                  <a:srgbClr val="800000"/>
                </a:solidFill>
              </a:rPr>
              <a:t>name="comment" </a:t>
            </a:r>
            <a:r>
              <a:rPr lang="en-US" dirty="0"/>
              <a:t>rows="4" cols="45" placeholder="Leave us a </a:t>
            </a:r>
            <a:r>
              <a:rPr lang="en-US" dirty="0" smtClean="0"/>
              <a:t>comment</a:t>
            </a:r>
            <a:r>
              <a:rPr lang="en-US" dirty="0"/>
              <a:t>."&gt;&lt;/</a:t>
            </a:r>
            <a:r>
              <a:rPr lang="en-US" dirty="0" err="1"/>
              <a:t>textarea</a:t>
            </a:r>
            <a:r>
              <a:rPr lang="en-US" dirty="0" smtClean="0"/>
              <a:t>&gt;</a:t>
            </a:r>
          </a:p>
          <a:p>
            <a:endParaRPr lang="en-US" dirty="0"/>
          </a:p>
          <a:p>
            <a:r>
              <a:rPr lang="en-US" dirty="0"/>
              <a:t>When a user enters a comment in the field (“</a:t>
            </a:r>
            <a:r>
              <a:rPr lang="en-US" b="1" dirty="0"/>
              <a:t>This is the best band ever!</a:t>
            </a:r>
            <a:r>
              <a:rPr lang="en-US" dirty="0"/>
              <a:t>”), it </a:t>
            </a:r>
            <a:r>
              <a:rPr lang="en-US" dirty="0" smtClean="0"/>
              <a:t>would </a:t>
            </a:r>
            <a:r>
              <a:rPr lang="en-US" dirty="0"/>
              <a:t>be passed to the server as a name/</a:t>
            </a:r>
            <a:r>
              <a:rPr lang="en-US" dirty="0" smtClean="0"/>
              <a:t>value pair </a:t>
            </a:r>
            <a:r>
              <a:rPr lang="en-US" dirty="0"/>
              <a:t>like </a:t>
            </a:r>
            <a:r>
              <a:rPr lang="en-US" dirty="0" smtClean="0"/>
              <a:t>this: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800000"/>
                </a:solidFill>
              </a:rPr>
              <a:t>comment</a:t>
            </a:r>
            <a:r>
              <a:rPr lang="en-US" b="1" dirty="0"/>
              <a:t>=This%20is%20the%20best%20band%20ever%21</a:t>
            </a:r>
          </a:p>
        </p:txBody>
      </p:sp>
    </p:spTree>
    <p:extLst>
      <p:ext uri="{BB962C8B-B14F-4D97-AF65-F5344CB8AC3E}">
        <p14:creationId xmlns:p14="http://schemas.microsoft.com/office/powerpoint/2010/main" val="3509339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 field vs. Text area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Fields are single line</a:t>
            </a:r>
          </a:p>
          <a:p>
            <a:r>
              <a:rPr lang="en-US" dirty="0" smtClean="0"/>
              <a:t>&lt;input type=“text” 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Areas can be multiple lines</a:t>
            </a:r>
          </a:p>
          <a:p>
            <a:r>
              <a:rPr lang="en-US" dirty="0" smtClean="0"/>
              <a:t>&lt;</a:t>
            </a:r>
            <a:r>
              <a:rPr lang="en-US" dirty="0" err="1" smtClean="0"/>
              <a:t>textarea</a:t>
            </a:r>
            <a:r>
              <a:rPr lang="en-US" dirty="0" smtClean="0"/>
              <a:t>&gt;</a:t>
            </a:r>
            <a:br>
              <a:rPr lang="en-US" dirty="0" smtClean="0"/>
            </a:br>
            <a:r>
              <a:rPr lang="en-US" dirty="0" smtClean="0"/>
              <a:t>	…&lt;/</a:t>
            </a:r>
            <a:r>
              <a:rPr lang="en-US" dirty="0" err="1" smtClean="0"/>
              <a:t>textarea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row</a:t>
            </a:r>
          </a:p>
          <a:p>
            <a:r>
              <a:rPr lang="en-US" dirty="0" smtClean="0"/>
              <a:t>col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114065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Password</a:t>
            </a:r>
            <a:endParaRPr lang="en-US" dirty="0"/>
          </a:p>
        </p:txBody>
      </p:sp>
      <p:pic>
        <p:nvPicPr>
          <p:cNvPr id="8" name="Picture 7" descr="Screen Shot 2013-09-30 at 10.07.1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39" y="2824284"/>
            <a:ext cx="6965576" cy="1823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441736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302</TotalTime>
  <Words>399</Words>
  <Application>Microsoft Macintosh PowerPoint</Application>
  <PresentationFormat>On-screen Show (4:3)</PresentationFormat>
  <Paragraphs>58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Plaza</vt:lpstr>
      <vt:lpstr>HTML Forms</vt:lpstr>
      <vt:lpstr>PowerPoint Presentation</vt:lpstr>
      <vt:lpstr>Basic Form</vt:lpstr>
      <vt:lpstr>Server-side Scripting Languages</vt:lpstr>
      <vt:lpstr>The method attribute</vt:lpstr>
      <vt:lpstr>The name attribute</vt:lpstr>
      <vt:lpstr>The name attribute</vt:lpstr>
      <vt:lpstr>Text field vs. Text area</vt:lpstr>
      <vt:lpstr>Password</vt:lpstr>
      <vt:lpstr>Content  specific  inputs</vt:lpstr>
      <vt:lpstr>Datalists</vt:lpstr>
      <vt:lpstr>Buttons</vt:lpstr>
      <vt:lpstr>Radio buttons</vt:lpstr>
      <vt:lpstr>Pull-down or Drop-down menus</vt:lpstr>
      <vt:lpstr>Multiple section options</vt:lpstr>
      <vt:lpstr>Multiple section options</vt:lpstr>
      <vt:lpstr>Menu Grouping</vt:lpstr>
      <vt:lpstr>File Select (Browse)</vt:lpstr>
      <vt:lpstr>HTML 5  &lt;input type=“color”…</vt:lpstr>
      <vt:lpstr>HTML 5 Date and Time</vt:lpstr>
      <vt:lpstr>HTML 5 Chapter 10 Stuff</vt:lpstr>
    </vt:vector>
  </TitlesOfParts>
  <Company>Siena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 Forms</dc:title>
  <dc:creator>Eric Breimer</dc:creator>
  <cp:lastModifiedBy>Eric Breimer</cp:lastModifiedBy>
  <cp:revision>13</cp:revision>
  <dcterms:created xsi:type="dcterms:W3CDTF">2013-09-30T11:24:03Z</dcterms:created>
  <dcterms:modified xsi:type="dcterms:W3CDTF">2013-10-04T15:29:15Z</dcterms:modified>
</cp:coreProperties>
</file>